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85" r:id="rId4"/>
    <p:sldId id="286" r:id="rId5"/>
    <p:sldId id="287" r:id="rId6"/>
    <p:sldId id="288" r:id="rId7"/>
    <p:sldId id="289" r:id="rId8"/>
    <p:sldId id="295" r:id="rId9"/>
    <p:sldId id="296" r:id="rId10"/>
    <p:sldId id="297" r:id="rId11"/>
    <p:sldId id="298" r:id="rId12"/>
    <p:sldId id="271" r:id="rId13"/>
    <p:sldId id="293" r:id="rId14"/>
    <p:sldId id="294" r:id="rId1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F1FF1-D7C8-424C-960D-D581D1AE8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85FE72-D26C-49DC-95F4-16BB19F901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3697E8-5B69-4D48-844D-BCB288BCD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8EB8AD-0C07-4E49-903B-C0D65FFC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4F0DA2-621C-4B43-86FF-1E8247AD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4539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F5C47-A645-4017-8B97-8E72B2F67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F71FBA-ABB9-46ED-AB26-BCE89798E1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F9549-F236-4C99-A40C-89468C0B5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C435C-2EE2-4E8B-AE91-E7E32B157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FEBA2-5E41-4817-ABEF-34C1E6F86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151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5908EF-3668-4309-A757-0B991BDCED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31AEF9-3C9F-4323-B446-58989DBEC0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A6FA7-0620-49CE-AF77-2B4719DD7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61117-1099-47EE-B018-88BDBBDD0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D3E09-FCF0-40F5-8913-62978A7E5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466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A51D7-DCCC-4410-A85F-43CCE7D70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C897D-B964-494B-90EB-055F328515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5ADBD-C575-4BB5-9053-2BC49B584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37EE3B-7523-45D2-BEBF-47EE0F0F1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28F448-CD45-4FD3-84EC-56768A7B0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67351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BC235-47D4-47E6-B1C8-7E6D1B74D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CC525-022D-4596-87C6-BB1C0AFAFB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A24F3-C257-4443-9477-B2917242E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A1A2A-F5B6-4F27-A578-9B90210E8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2411D-3D98-4DFE-82A3-45EE52D0C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05476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9567F-2CCE-465C-8DA3-5CF0AAB21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27EC9-3959-4B83-993C-0769AFEF91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A04BBD-740B-4011-8B86-06958766EC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04D10C-B23C-471F-9729-9FAF238E4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524C30-9B21-4A4E-B9E6-197B85F39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7F81D-77D7-4F81-8E01-81A0230C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87341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11D50-CB29-479C-AEC4-D7615B8E5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6F6A74-CB03-45BB-A060-6579D2BCD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5D5AD-A980-4492-8638-D32D7E7037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5E00FB-54B8-448E-AF84-AA178B4BEB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D3768E-5BE7-46EB-A63C-22BD5E37D9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06B78C-1B2B-4612-9926-4C0091492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2FDC7F-BAF3-417C-B999-62D29D462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13FF29-9A78-4322-B05B-755A20950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18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0448E-BA1D-4134-84DC-4B78A98C9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8F5B98-F01D-42EB-B7D8-D8C9B9CA5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91B77-D847-4027-A6AA-10C33B22C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3E6468-184F-4BB9-9B0D-EBE232C3F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4806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67AE11-989A-48EF-9981-2FE3DACE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BD5E95-C898-45B2-A8D0-E366DAF3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73AA0E-84A7-4F62-9C8A-FB25FE369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50127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0501D-1949-4DC5-AE4C-78BEEF84C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92936-2E12-418E-93B8-1F3C0160D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35133-D712-49D5-9392-1FDAA7A37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5F9743-BA7E-4479-87C6-D9E916EFF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E6BC76-4B5A-4CF7-A7A2-1F68E9415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731DAA-0326-465C-A696-15121D352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0862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D80F1-4B5E-4F46-BABE-81D405334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BCCCA9-CB06-47B7-B4C8-9D5E8DBE3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1A4343-5D2E-42AE-93DD-75575FAB58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DC4884-D723-494C-BA58-AC1661957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84167C-C57E-47E7-BFAF-5D69B9364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6233CC-EB1F-4BCD-9A29-712A60A9F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2099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125DA-929A-492C-A333-82FB16416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CED93-A14D-40EF-9C64-930EACA95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282D28-E0CD-43D7-AEC6-D13CF71515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6BACA-17DB-4F8F-B0D0-6B28E6814A89}" type="datetimeFigureOut">
              <a:rPr lang="hr-HR" smtClean="0"/>
              <a:t>23.04.2025.</a:t>
            </a:fld>
            <a:endParaRPr lang="hr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53CAA-FC55-4093-B212-56B108210F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CA5FCB-AD2A-4BDB-A377-6A838947C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796A8-7FC4-4E50-BD20-7D86974F05F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6084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hyperlink" Target="mailto:darija.savic@mvep.hr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ragan.ljevar@mvep.hr" TargetMode="External"/><Relationship Id="rId5" Type="http://schemas.openxmlformats.org/officeDocument/2006/relationships/image" Target="../media/image5.png"/><Relationship Id="rId4" Type="http://schemas.openxmlformats.org/officeDocument/2006/relationships/hyperlink" Target="mailto:programi.suradnje@mvep.hr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www.oecd.org/dac/financing-sustainable-development/development-finance-standards/DAC-List-of-ODA-Recipients-for-reporting-2024-25-flows.pdf" TargetMode="External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12.png"/><Relationship Id="rId5" Type="http://schemas.openxmlformats.org/officeDocument/2006/relationships/hyperlink" Target="https://udruge.gov.hr/" TargetMode="External"/><Relationship Id="rId10" Type="http://schemas.openxmlformats.org/officeDocument/2006/relationships/image" Target="../media/image11.jpg"/><Relationship Id="rId4" Type="http://schemas.openxmlformats.org/officeDocument/2006/relationships/hyperlink" Target="https://mvep.gov.hr/" TargetMode="External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jpeg"/><Relationship Id="rId11" Type="http://schemas.openxmlformats.org/officeDocument/2006/relationships/image" Target="../media/image17.png"/><Relationship Id="rId5" Type="http://schemas.openxmlformats.org/officeDocument/2006/relationships/image" Target="../media/image5.png"/><Relationship Id="rId10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dnaslov 2">
            <a:extLst>
              <a:ext uri="{FF2B5EF4-FFF2-40B4-BE49-F238E27FC236}">
                <a16:creationId xmlns:a16="http://schemas.microsoft.com/office/drawing/2014/main" id="{8E85BF87-357D-41F7-9C90-3532E8CDA35A}"/>
              </a:ext>
            </a:extLst>
          </p:cNvPr>
          <p:cNvSpPr txBox="1">
            <a:spLocks/>
          </p:cNvSpPr>
          <p:nvPr/>
        </p:nvSpPr>
        <p:spPr>
          <a:xfrm>
            <a:off x="513741" y="2083673"/>
            <a:ext cx="8288430" cy="1493538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3400"/>
              </a:lnSpc>
              <a:spcBef>
                <a:spcPct val="0"/>
              </a:spcBef>
            </a:pPr>
            <a:r>
              <a:rPr lang="hr-HR" sz="2800" b="1" dirty="0">
                <a:solidFill>
                  <a:srgbClr val="19496A"/>
                </a:solidFill>
                <a:latin typeface="+mj-lt"/>
              </a:rPr>
              <a:t>JAVNI</a:t>
            </a:r>
            <a:r>
              <a:rPr lang="hr-HR" sz="3200" b="1" dirty="0">
                <a:ln>
                  <a:solidFill>
                    <a:srgbClr val="FF3300"/>
                  </a:solidFill>
                </a:ln>
                <a:solidFill>
                  <a:srgbClr val="19496A"/>
                </a:solidFill>
                <a:latin typeface="+mj-lt"/>
                <a:ea typeface="+mj-ea"/>
                <a:cs typeface="+mj-cs"/>
              </a:rPr>
              <a:t> </a:t>
            </a:r>
            <a:r>
              <a:rPr lang="hr-HR" sz="2800" b="1" dirty="0">
                <a:solidFill>
                  <a:srgbClr val="19496A"/>
                </a:solidFill>
                <a:latin typeface="+mj-lt"/>
              </a:rPr>
              <a:t>POZIV ZA FINANCIRANJE</a:t>
            </a:r>
          </a:p>
          <a:p>
            <a:pPr algn="l">
              <a:lnSpc>
                <a:spcPts val="3400"/>
              </a:lnSpc>
              <a:spcBef>
                <a:spcPct val="0"/>
              </a:spcBef>
            </a:pPr>
            <a:r>
              <a:rPr lang="hr-HR" sz="2800" b="1" dirty="0">
                <a:solidFill>
                  <a:srgbClr val="19496A"/>
                </a:solidFill>
                <a:latin typeface="+mj-lt"/>
              </a:rPr>
              <a:t>PROJEKATA MEĐUNARODNE RAZVOJNE</a:t>
            </a:r>
          </a:p>
          <a:p>
            <a:pPr algn="l">
              <a:lnSpc>
                <a:spcPts val="3400"/>
              </a:lnSpc>
              <a:spcBef>
                <a:spcPct val="0"/>
              </a:spcBef>
            </a:pPr>
            <a:r>
              <a:rPr lang="hr-HR" sz="2800" b="1" dirty="0">
                <a:solidFill>
                  <a:srgbClr val="19496A"/>
                </a:solidFill>
                <a:latin typeface="+mj-lt"/>
              </a:rPr>
              <a:t>SURADNJE OCD-a 2025. GODINE</a:t>
            </a:r>
            <a:endParaRPr lang="en-US" sz="2800" b="1" dirty="0">
              <a:solidFill>
                <a:srgbClr val="19496A"/>
              </a:solidFill>
              <a:latin typeface="+mj-lt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FDB6907-D1F5-0E13-BF37-C3AC1AD58C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89454" y="1476948"/>
            <a:ext cx="1527994" cy="1588627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8C4EF9B-580B-9040-07BE-FD8A4A5911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50815" y="2083673"/>
            <a:ext cx="2713512" cy="2821186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4F130B5-4092-1DFD-F093-637691C288E2}"/>
              </a:ext>
            </a:extLst>
          </p:cNvPr>
          <p:cNvSpPr txBox="1"/>
          <p:nvPr/>
        </p:nvSpPr>
        <p:spPr>
          <a:xfrm>
            <a:off x="513741" y="5041279"/>
            <a:ext cx="54511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b="1" dirty="0">
                <a:solidFill>
                  <a:srgbClr val="19496A"/>
                </a:solidFill>
                <a:latin typeface="+mj-lt"/>
              </a:rPr>
              <a:t>Uprava za gospodarske poslove i razvojnu suradnju</a:t>
            </a:r>
          </a:p>
          <a:p>
            <a:r>
              <a:rPr lang="hr-HR" sz="2000" b="1" dirty="0">
                <a:solidFill>
                  <a:srgbClr val="19496A"/>
                </a:solidFill>
                <a:latin typeface="+mj-lt"/>
              </a:rPr>
              <a:t>Sektor za razvojnu suradnju i humanitarnu pomoć</a:t>
            </a:r>
          </a:p>
          <a:p>
            <a:r>
              <a:rPr lang="hr-HR" sz="2000" b="1" dirty="0">
                <a:solidFill>
                  <a:srgbClr val="19496A"/>
                </a:solidFill>
                <a:latin typeface="+mj-lt"/>
              </a:rPr>
              <a:t>29. travnja 2025. godine</a:t>
            </a:r>
          </a:p>
        </p:txBody>
      </p:sp>
      <p:pic>
        <p:nvPicPr>
          <p:cNvPr id="10" name="Picture 5">
            <a:extLst>
              <a:ext uri="{FF2B5EF4-FFF2-40B4-BE49-F238E27FC236}">
                <a16:creationId xmlns:a16="http://schemas.microsoft.com/office/drawing/2014/main" id="{52458043-925B-AABA-85C4-4253B962F1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41" y="534226"/>
            <a:ext cx="2343263" cy="533663"/>
          </a:xfrm>
          <a:prstGeom prst="rect">
            <a:avLst/>
          </a:prstGeom>
        </p:spPr>
      </p:pic>
      <p:pic>
        <p:nvPicPr>
          <p:cNvPr id="13" name="Slika 4">
            <a:extLst>
              <a:ext uri="{FF2B5EF4-FFF2-40B4-BE49-F238E27FC236}">
                <a16:creationId xmlns:a16="http://schemas.microsoft.com/office/drawing/2014/main" id="{93D6D24E-9124-4614-B9A8-E7AE28B55E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2143" y="2819087"/>
            <a:ext cx="820649" cy="85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007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1811" y="113847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306551" y="1343300"/>
            <a:ext cx="11143438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nn-NO" sz="2400" b="1" u="sng" dirty="0">
                <a:solidFill>
                  <a:srgbClr val="19496A"/>
                </a:solidFill>
                <a:latin typeface="+mj-lt"/>
              </a:rPr>
              <a:t>B. Kvaliteta i relevantnost projektnog prijedloga</a:t>
            </a:r>
            <a:endParaRPr lang="hr-HR" sz="2400" b="1" u="sng" dirty="0">
              <a:solidFill>
                <a:srgbClr val="19496A"/>
              </a:solidFill>
              <a:latin typeface="+mj-lt"/>
            </a:endParaRPr>
          </a:p>
          <a:p>
            <a:endParaRPr lang="hr-HR" sz="2400" b="1" u="sng" dirty="0">
              <a:solidFill>
                <a:srgbClr val="19496A"/>
              </a:solidFill>
              <a:latin typeface="+mj-lt"/>
            </a:endParaRPr>
          </a:p>
          <a:p>
            <a:r>
              <a:rPr lang="nn-NO" sz="2000" dirty="0">
                <a:solidFill>
                  <a:srgbClr val="19496A"/>
                </a:solidFill>
                <a:latin typeface="+mj-lt"/>
              </a:rPr>
              <a:t>B.4 Ciljne skupine su jasno utvrđene i projektni prijedlog obrazlaže očekivanu korist koje</a:t>
            </a:r>
            <a:r>
              <a:rPr lang="hr-HR" sz="2000" dirty="0">
                <a:solidFill>
                  <a:srgbClr val="19496A"/>
                </a:solidFill>
                <a:latin typeface="+mj-lt"/>
              </a:rPr>
              <a:t> </a:t>
            </a:r>
            <a:r>
              <a:rPr lang="nn-NO" sz="2000" dirty="0">
                <a:solidFill>
                  <a:srgbClr val="19496A"/>
                </a:solidFill>
                <a:latin typeface="+mj-lt"/>
              </a:rPr>
              <a:t>će one imati od projektnih aktivnosti (pozitivan i održiv učinak). </a:t>
            </a:r>
            <a:endParaRPr lang="hr-HR" sz="2000" dirty="0">
              <a:solidFill>
                <a:srgbClr val="19496A"/>
              </a:solidFill>
              <a:latin typeface="+mj-lt"/>
            </a:endParaRPr>
          </a:p>
          <a:p>
            <a:r>
              <a:rPr lang="nn-NO" sz="2000" dirty="0">
                <a:solidFill>
                  <a:srgbClr val="19496A"/>
                </a:solidFill>
                <a:latin typeface="+mj-lt"/>
              </a:rPr>
              <a:t>B.5 Projektne aktivnosti jasno promiču vidljivost projekta.</a:t>
            </a:r>
          </a:p>
          <a:p>
            <a:endParaRPr lang="hr-HR" sz="2400" b="1" dirty="0">
              <a:solidFill>
                <a:srgbClr val="1949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400" dirty="0">
              <a:solidFill>
                <a:srgbClr val="19496A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8" name="Slika 4">
            <a:extLst>
              <a:ext uri="{FF2B5EF4-FFF2-40B4-BE49-F238E27FC236}">
                <a16:creationId xmlns:a16="http://schemas.microsoft.com/office/drawing/2014/main" id="{45B76718-F073-4CA3-9197-12D62770E5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95900" y="4565496"/>
            <a:ext cx="1508178" cy="1568023"/>
          </a:xfrm>
          <a:prstGeom prst="rect">
            <a:avLst/>
          </a:prstGeom>
        </p:spPr>
      </p:pic>
      <p:pic>
        <p:nvPicPr>
          <p:cNvPr id="19" name="Slika 4">
            <a:extLst>
              <a:ext uri="{FF2B5EF4-FFF2-40B4-BE49-F238E27FC236}">
                <a16:creationId xmlns:a16="http://schemas.microsoft.com/office/drawing/2014/main" id="{E9DEB76B-B882-4BA0-A2F4-AC66823338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7360" y="2540327"/>
            <a:ext cx="1508178" cy="1568023"/>
          </a:xfrm>
          <a:prstGeom prst="rect">
            <a:avLst/>
          </a:prstGeom>
        </p:spPr>
      </p:pic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1449" y="2732678"/>
            <a:ext cx="2222629" cy="23108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432027-E587-447E-86C4-E7214DB64C9E}"/>
              </a:ext>
            </a:extLst>
          </p:cNvPr>
          <p:cNvSpPr txBox="1"/>
          <p:nvPr/>
        </p:nvSpPr>
        <p:spPr>
          <a:xfrm>
            <a:off x="306551" y="3762603"/>
            <a:ext cx="1105532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u="sng" dirty="0">
                <a:solidFill>
                  <a:srgbClr val="19496A"/>
                </a:solidFill>
                <a:latin typeface="+mj-lt"/>
              </a:rPr>
              <a:t>C. Projektni proračun (financijska opravdanost projekta)</a:t>
            </a:r>
          </a:p>
          <a:p>
            <a:endParaRPr lang="pl-PL" sz="2000" b="1" u="sng" dirty="0">
              <a:solidFill>
                <a:srgbClr val="19496A"/>
              </a:solidFill>
              <a:latin typeface="+mj-lt"/>
            </a:endParaRP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C.1 Stavke u proračunu opravdane su i u skladu s aktivnostima koje će biti provedene.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C.2 Racionalnost budžeta: omjer iskazanih troškova i očekivanih rezultata je prihvatljiv i realan.</a:t>
            </a:r>
          </a:p>
          <a:p>
            <a:r>
              <a:rPr lang="pl-PL" sz="2000" dirty="0">
                <a:solidFill>
                  <a:srgbClr val="19496A"/>
                </a:solidFill>
                <a:latin typeface="+mj-lt"/>
              </a:rPr>
              <a:t>C.3 Svaka stavka u proračunu jasno je opisana i povezana s konkretnim projektnim aktivnostima.</a:t>
            </a:r>
            <a:endParaRPr lang="hr-HR" sz="2000" dirty="0">
              <a:solidFill>
                <a:srgbClr val="19496A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5837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6023" y="117349"/>
            <a:ext cx="2222629" cy="231082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1811" y="113847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524281" y="897858"/>
            <a:ext cx="11143438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400" b="1" u="sng" dirty="0">
                <a:solidFill>
                  <a:srgbClr val="19496A"/>
                </a:solidFill>
                <a:latin typeface="+mj-lt"/>
              </a:rPr>
              <a:t>D. Dodatni kriteriji vrednovanja</a:t>
            </a: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8" name="Slika 4">
            <a:extLst>
              <a:ext uri="{FF2B5EF4-FFF2-40B4-BE49-F238E27FC236}">
                <a16:creationId xmlns:a16="http://schemas.microsoft.com/office/drawing/2014/main" id="{45B76718-F073-4CA3-9197-12D62770E5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92673" y="3050595"/>
            <a:ext cx="1508178" cy="1568023"/>
          </a:xfrm>
          <a:prstGeom prst="rect">
            <a:avLst/>
          </a:prstGeom>
        </p:spPr>
      </p:pic>
      <p:pic>
        <p:nvPicPr>
          <p:cNvPr id="19" name="Slika 4">
            <a:extLst>
              <a:ext uri="{FF2B5EF4-FFF2-40B4-BE49-F238E27FC236}">
                <a16:creationId xmlns:a16="http://schemas.microsoft.com/office/drawing/2014/main" id="{E9DEB76B-B882-4BA0-A2F4-AC66823338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0770" y="1428272"/>
            <a:ext cx="1508178" cy="15680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880AC4-9CCE-4063-AED3-6F1BBDDEF609}"/>
              </a:ext>
            </a:extLst>
          </p:cNvPr>
          <p:cNvSpPr txBox="1"/>
          <p:nvPr/>
        </p:nvSpPr>
        <p:spPr>
          <a:xfrm>
            <a:off x="403346" y="2034113"/>
            <a:ext cx="1033742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D.1 Uključenost stručnjaka u provedbu projektnih aktivnosti. </a:t>
            </a:r>
          </a:p>
          <a:p>
            <a:r>
              <a:rPr lang="sv-SE" sz="2000" dirty="0">
                <a:solidFill>
                  <a:srgbClr val="19496A"/>
                </a:solidFill>
                <a:latin typeface="+mj-lt"/>
              </a:rPr>
              <a:t>D.2 Uključenost volontera u provedbu projektnih aktivnosti.</a:t>
            </a:r>
            <a:endParaRPr lang="hr-HR" sz="2000" dirty="0">
              <a:solidFill>
                <a:srgbClr val="19496A"/>
              </a:solidFill>
              <a:latin typeface="+mj-lt"/>
            </a:endParaRP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D.3 Projektni prijedlog prepoznaje rizike i predlaže mjere za ublažavanje rizika.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D.4 Projektni prijedlog definira mjere za nastavak aktivnosti nakon završetka projekta radi jačanja održivosti projekta i projektnih rezultata.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D.5 Projektne aktivnosti ne podržavaju niti provode radnje koje nanose znatnu štetu bilo kojem od šest okolišnih ciljeva kako je i definirano u Obrascu 14 Javnog poziva (</a:t>
            </a:r>
            <a:r>
              <a:rPr lang="hr-HR" sz="2000" i="1" dirty="0">
                <a:solidFill>
                  <a:srgbClr val="19496A"/>
                </a:solidFill>
                <a:latin typeface="+mj-lt"/>
              </a:rPr>
              <a:t>DNSH - ne nanosi znatnu štetu</a:t>
            </a:r>
            <a:r>
              <a:rPr lang="hr-HR" sz="2000" dirty="0">
                <a:solidFill>
                  <a:srgbClr val="19496A"/>
                </a:solidFill>
                <a:latin typeface="+mj-lt"/>
              </a:rPr>
              <a:t>)</a:t>
            </a:r>
          </a:p>
          <a:p>
            <a:endParaRPr lang="hr-HR" sz="2400" dirty="0">
              <a:solidFill>
                <a:srgbClr val="19496A"/>
              </a:solidFill>
              <a:latin typeface="+mj-lt"/>
            </a:endParaRPr>
          </a:p>
          <a:p>
            <a:r>
              <a:rPr lang="hr-HR" sz="2000" b="1" dirty="0">
                <a:solidFill>
                  <a:srgbClr val="19496A"/>
                </a:solidFill>
                <a:latin typeface="+mj-lt"/>
              </a:rPr>
              <a:t>Raspon ocjena za pojedinačni kriterij: 0 - 5</a:t>
            </a:r>
          </a:p>
          <a:p>
            <a:r>
              <a:rPr lang="hr-HR" sz="2000" b="1" dirty="0">
                <a:solidFill>
                  <a:srgbClr val="19496A"/>
                </a:solidFill>
                <a:latin typeface="+mj-lt"/>
              </a:rPr>
              <a:t>Maksimalan broj bodova koje je moguće ostvariti = 80</a:t>
            </a:r>
          </a:p>
          <a:p>
            <a:r>
              <a:rPr lang="hr-HR" sz="2000" b="1" dirty="0">
                <a:solidFill>
                  <a:srgbClr val="19496A"/>
                </a:solidFill>
                <a:latin typeface="+mj-lt"/>
              </a:rPr>
              <a:t>Broj bodova potrebnih za zadovoljavanje minimalnih uvjeta (</a:t>
            </a:r>
            <a:r>
              <a:rPr lang="hr-HR" sz="2000" b="1" i="1" dirty="0">
                <a:solidFill>
                  <a:srgbClr val="19496A"/>
                </a:solidFill>
                <a:latin typeface="+mj-lt"/>
              </a:rPr>
              <a:t>prag za mogućnost financiranja</a:t>
            </a:r>
            <a:r>
              <a:rPr lang="hr-HR" sz="2000" b="1" dirty="0">
                <a:solidFill>
                  <a:srgbClr val="19496A"/>
                </a:solidFill>
                <a:latin typeface="+mj-lt"/>
              </a:rPr>
              <a:t>)= 60</a:t>
            </a:r>
          </a:p>
        </p:txBody>
      </p:sp>
    </p:spTree>
    <p:extLst>
      <p:ext uri="{BB962C8B-B14F-4D97-AF65-F5344CB8AC3E}">
        <p14:creationId xmlns:p14="http://schemas.microsoft.com/office/powerpoint/2010/main" val="2995611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F2280D-2FCF-42A8-A995-B12272FA026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620" y="2304673"/>
            <a:ext cx="7666230" cy="43242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50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3EA7A9-863A-96B8-58CB-5BC7ACCE1C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1503" y="5314233"/>
            <a:ext cx="1031933" cy="107288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8DD9A92F-7D27-DE15-E33B-06DB6C4EB9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92478" y="1303721"/>
            <a:ext cx="1499522" cy="1559024"/>
          </a:xfrm>
          <a:prstGeom prst="rect">
            <a:avLst/>
          </a:prstGeom>
        </p:spPr>
      </p:pic>
      <p:pic>
        <p:nvPicPr>
          <p:cNvPr id="13" name="Picture 5">
            <a:extLst>
              <a:ext uri="{FF2B5EF4-FFF2-40B4-BE49-F238E27FC236}">
                <a16:creationId xmlns:a16="http://schemas.microsoft.com/office/drawing/2014/main" id="{42487E6A-5A7F-4353-A023-165DFB0857E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19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81849" y="4006098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454513" y="1073258"/>
            <a:ext cx="11292728" cy="49552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hr-HR" sz="3200" b="1" dirty="0">
                <a:solidFill>
                  <a:srgbClr val="19496A"/>
                </a:solidFill>
                <a:latin typeface="+mj-lt"/>
              </a:rPr>
              <a:t>KONTAKTI</a:t>
            </a:r>
          </a:p>
          <a:p>
            <a:pPr algn="ctr"/>
            <a:endParaRPr lang="hr-HR" sz="2800" b="1" dirty="0">
              <a:solidFill>
                <a:srgbClr val="19496A"/>
              </a:solidFill>
            </a:endParaRPr>
          </a:p>
          <a:p>
            <a:pPr algn="ctr"/>
            <a:r>
              <a:rPr lang="hr-HR" sz="2400" b="1" dirty="0">
                <a:solidFill>
                  <a:srgbClr val="19496A"/>
                </a:solidFill>
                <a:latin typeface="+mj-lt"/>
              </a:rPr>
              <a:t>Sektor za razvojnu suradnju i humanitarnu pomoć</a:t>
            </a:r>
          </a:p>
          <a:p>
            <a:pPr algn="ctr"/>
            <a:r>
              <a:rPr lang="hr-HR" sz="2400" dirty="0">
                <a:solidFill>
                  <a:srgbClr val="19496A"/>
                </a:solidFill>
                <a:latin typeface="+mj-lt"/>
              </a:rPr>
              <a:t>e-mail: </a:t>
            </a:r>
            <a:r>
              <a:rPr lang="hr-HR" sz="2400" dirty="0">
                <a:solidFill>
                  <a:srgbClr val="19496A"/>
                </a:solidFill>
                <a:latin typeface="+mj-lt"/>
                <a:hlinkClick r:id="rId4"/>
              </a:rPr>
              <a:t>programi.suradnje@mvep.hr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 </a:t>
            </a:r>
          </a:p>
          <a:p>
            <a:endParaRPr lang="hr-HR" sz="2400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5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Dragan Ljevar, drugi tajnik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      tel. + 385 1 4569  941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      e-mail: </a:t>
            </a:r>
            <a:r>
              <a:rPr lang="hr-HR" sz="2000" dirty="0">
                <a:solidFill>
                  <a:srgbClr val="19496A"/>
                </a:solidFill>
                <a:latin typeface="+mj-lt"/>
                <a:hlinkClick r:id="rId6"/>
              </a:rPr>
              <a:t>dragan.ljevar@mvep.hr</a:t>
            </a:r>
            <a:endParaRPr lang="hr-HR" sz="2000" dirty="0">
              <a:solidFill>
                <a:srgbClr val="19496A"/>
              </a:solidFill>
              <a:latin typeface="+mj-lt"/>
            </a:endParaRPr>
          </a:p>
          <a:p>
            <a:endParaRPr lang="hr-HR" sz="20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5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Darija Savić</a:t>
            </a:r>
            <a:r>
              <a:rPr lang="it-IT" sz="2000" b="1" dirty="0">
                <a:solidFill>
                  <a:srgbClr val="19496A"/>
                </a:solidFill>
                <a:latin typeface="+mj-lt"/>
              </a:rPr>
              <a:t>, </a:t>
            </a:r>
            <a:r>
              <a:rPr lang="hr-HR" sz="2000" b="1" dirty="0">
                <a:solidFill>
                  <a:srgbClr val="19496A"/>
                </a:solidFill>
                <a:latin typeface="+mj-lt"/>
              </a:rPr>
              <a:t>viši savjetnik</a:t>
            </a:r>
            <a:endParaRPr lang="it-IT" sz="2000" b="1" dirty="0">
              <a:solidFill>
                <a:srgbClr val="19496A"/>
              </a:solidFill>
              <a:latin typeface="+mj-lt"/>
            </a:endParaRP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      t</a:t>
            </a:r>
            <a:r>
              <a:rPr lang="it-IT" sz="2000" dirty="0" err="1">
                <a:solidFill>
                  <a:srgbClr val="19496A"/>
                </a:solidFill>
                <a:latin typeface="+mj-lt"/>
              </a:rPr>
              <a:t>el</a:t>
            </a:r>
            <a:r>
              <a:rPr lang="it-IT" sz="2000" dirty="0">
                <a:solidFill>
                  <a:srgbClr val="19496A"/>
                </a:solidFill>
                <a:latin typeface="+mj-lt"/>
              </a:rPr>
              <a:t>. + 385 1 45</a:t>
            </a:r>
            <a:r>
              <a:rPr lang="hr-HR" sz="2000" dirty="0">
                <a:solidFill>
                  <a:srgbClr val="19496A"/>
                </a:solidFill>
                <a:latin typeface="+mj-lt"/>
              </a:rPr>
              <a:t>97</a:t>
            </a:r>
            <a:r>
              <a:rPr lang="it-IT" sz="2000" dirty="0">
                <a:solidFill>
                  <a:srgbClr val="19496A"/>
                </a:solidFill>
                <a:latin typeface="+mj-lt"/>
              </a:rPr>
              <a:t>  </a:t>
            </a:r>
            <a:r>
              <a:rPr lang="hr-HR" sz="2000" dirty="0">
                <a:solidFill>
                  <a:srgbClr val="19496A"/>
                </a:solidFill>
                <a:latin typeface="+mj-lt"/>
              </a:rPr>
              <a:t>420</a:t>
            </a:r>
            <a:endParaRPr lang="it-IT" sz="2000" dirty="0">
              <a:solidFill>
                <a:srgbClr val="19496A"/>
              </a:solidFill>
              <a:latin typeface="+mj-lt"/>
            </a:endParaRP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      e</a:t>
            </a:r>
            <a:r>
              <a:rPr lang="it-IT" sz="2000" dirty="0">
                <a:solidFill>
                  <a:srgbClr val="19496A"/>
                </a:solidFill>
                <a:latin typeface="+mj-lt"/>
              </a:rPr>
              <a:t>-mail: </a:t>
            </a:r>
            <a:r>
              <a:rPr lang="hr-HR" sz="2000" dirty="0" err="1">
                <a:solidFill>
                  <a:srgbClr val="19496A"/>
                </a:solidFill>
                <a:latin typeface="+mj-lt"/>
                <a:hlinkClick r:id="rId7"/>
              </a:rPr>
              <a:t>darija.savic</a:t>
            </a:r>
            <a:r>
              <a:rPr lang="it-IT" sz="2000" dirty="0">
                <a:solidFill>
                  <a:srgbClr val="19496A"/>
                </a:solidFill>
                <a:latin typeface="+mj-lt"/>
                <a:hlinkClick r:id="rId7"/>
              </a:rPr>
              <a:t>@mvep.hr</a:t>
            </a:r>
            <a:r>
              <a:rPr lang="hr-HR" sz="2000" dirty="0">
                <a:solidFill>
                  <a:srgbClr val="19496A"/>
                </a:solidFill>
                <a:latin typeface="+mj-lt"/>
              </a:rPr>
              <a:t> </a:t>
            </a:r>
            <a:r>
              <a:rPr lang="hr-HR" sz="2000" dirty="0">
                <a:solidFill>
                  <a:srgbClr val="19496A"/>
                </a:solidFill>
              </a:rPr>
              <a:t/>
            </a:r>
            <a:br>
              <a:rPr lang="hr-HR" sz="2000" dirty="0">
                <a:solidFill>
                  <a:srgbClr val="19496A"/>
                </a:solidFill>
              </a:rPr>
            </a:br>
            <a:endParaRPr lang="hr-HR" sz="2000" dirty="0">
              <a:solidFill>
                <a:srgbClr val="19496A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02443" y="4584130"/>
            <a:ext cx="2222629" cy="2310824"/>
          </a:xfrm>
          <a:prstGeom prst="rect">
            <a:avLst/>
          </a:prstGeom>
        </p:spPr>
      </p:pic>
      <p:pic>
        <p:nvPicPr>
          <p:cNvPr id="18" name="Slika 4">
            <a:extLst>
              <a:ext uri="{FF2B5EF4-FFF2-40B4-BE49-F238E27FC236}">
                <a16:creationId xmlns:a16="http://schemas.microsoft.com/office/drawing/2014/main" id="{111612BC-C487-40FB-B584-8893512B24A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23495" y="4006098"/>
            <a:ext cx="820649" cy="85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34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81849" y="4006098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382438" y="2697306"/>
            <a:ext cx="11282974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hr-HR" sz="6000" b="1" dirty="0">
                <a:solidFill>
                  <a:srgbClr val="19496A"/>
                </a:solidFill>
                <a:latin typeface="+mj-lt"/>
              </a:rPr>
              <a:t>HVALA NA PAŽNJI!</a:t>
            </a:r>
          </a:p>
          <a:p>
            <a:pPr>
              <a:buFont typeface="Wingdings" panose="05000000000000000000" pitchFamily="2" charset="2"/>
              <a:buChar char="Ø"/>
            </a:pPr>
            <a:endParaRPr lang="hr-HR" sz="4000" dirty="0">
              <a:solidFill>
                <a:srgbClr val="1949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02443" y="4584130"/>
            <a:ext cx="2222629" cy="2310824"/>
          </a:xfrm>
          <a:prstGeom prst="rect">
            <a:avLst/>
          </a:prstGeom>
        </p:spPr>
      </p:pic>
      <p:pic>
        <p:nvPicPr>
          <p:cNvPr id="18" name="Slika 4">
            <a:extLst>
              <a:ext uri="{FF2B5EF4-FFF2-40B4-BE49-F238E27FC236}">
                <a16:creationId xmlns:a16="http://schemas.microsoft.com/office/drawing/2014/main" id="{111612BC-C487-40FB-B584-8893512B24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23495" y="4006098"/>
            <a:ext cx="820649" cy="85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95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13EA7A9-863A-96B8-58CB-5BC7ACCE1C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7078" y="274188"/>
            <a:ext cx="1553747" cy="1615400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6AB77253-E6D0-B616-2D9E-AE17E1F198B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737942" y="861524"/>
            <a:ext cx="6306670" cy="68677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SADRŽAJ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Uvod 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Javni pozivi 2021.-2024. 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Javni poziv 2025.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Tematski ciljevi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Sektorski prioriteti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Posebni ciljevi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r>
              <a:rPr lang="sv-SE" sz="2200" b="1" dirty="0">
                <a:solidFill>
                  <a:srgbClr val="19496A"/>
                </a:solidFill>
                <a:latin typeface="+mj-lt"/>
              </a:rPr>
              <a:t>Kriterij odabira za kvalitativnu procjenu projektnog prijedloga</a:t>
            </a:r>
          </a:p>
          <a:p>
            <a:pPr marL="342900" indent="-342900">
              <a:lnSpc>
                <a:spcPct val="150000"/>
              </a:lnSpc>
              <a:buBlip>
                <a:blip r:embed="rId4"/>
              </a:buBlip>
            </a:pPr>
            <a:endParaRPr lang="hr-HR" sz="2400" b="1" dirty="0">
              <a:solidFill>
                <a:srgbClr val="19496A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endParaRPr lang="hr-HR" sz="2400" dirty="0">
              <a:solidFill>
                <a:srgbClr val="19496A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71662B-5E41-4C1A-9A0D-C0B1E75657A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612" y="861524"/>
            <a:ext cx="4021495" cy="5361994"/>
          </a:xfrm>
          <a:prstGeom prst="rect">
            <a:avLst/>
          </a:prstGeom>
        </p:spPr>
      </p:pic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62636" y="4699380"/>
            <a:ext cx="2222629" cy="231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73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371" y="889288"/>
            <a:ext cx="2222629" cy="2310824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541175" y="762567"/>
            <a:ext cx="5953711" cy="58169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UVOD</a:t>
            </a:r>
          </a:p>
          <a:p>
            <a:pPr>
              <a:lnSpc>
                <a:spcPct val="150000"/>
              </a:lnSpc>
            </a:pPr>
            <a:endParaRPr lang="hr-HR" sz="2400" b="1" dirty="0">
              <a:solidFill>
                <a:srgbClr val="19496A"/>
              </a:solidFill>
            </a:endParaRPr>
          </a:p>
          <a:p>
            <a:pPr marL="342900" indent="-342900">
              <a:buBlip>
                <a:blip r:embed="rId3"/>
              </a:buBlip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Javni pozivi namijenjeni su nekomercijalnim projektima s konkretnim rezultatima u području tematskih i posebnih ciljeva te koji doprinose međunarodnoj prepoznatljivosti RH na području razvojno-humanitarne pomoći</a:t>
            </a:r>
          </a:p>
          <a:p>
            <a:endParaRPr lang="hr-HR" sz="24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3"/>
              </a:buBlip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Provedba aktivnosti na području jedne ili više država partnera te posredno i na području RH </a:t>
            </a:r>
          </a:p>
          <a:p>
            <a:pPr marL="342900" indent="-342900">
              <a:buBlip>
                <a:blip r:embed="rId3"/>
              </a:buBlip>
            </a:pPr>
            <a:endParaRPr lang="hr-HR" sz="2400" dirty="0">
              <a:solidFill>
                <a:srgbClr val="19496A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1AB2238F-3582-47C2-8C63-EA3A1A01EE1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0A7756-8E7A-4A9A-83B4-32CCF26501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510" y="2044700"/>
            <a:ext cx="4551571" cy="3030046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3EA7A9-863A-96B8-58CB-5BC7ACCE1C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98510" y="4449406"/>
            <a:ext cx="1508178" cy="156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48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255301" y="585530"/>
            <a:ext cx="11936699" cy="39130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JAVNI POZIVI</a:t>
            </a:r>
          </a:p>
          <a:p>
            <a:pPr marL="342900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2021. - 11 projekata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, ukupna vrijednost </a:t>
            </a:r>
            <a:r>
              <a:rPr lang="hr-HR" sz="2400" b="1" dirty="0">
                <a:solidFill>
                  <a:srgbClr val="19496A"/>
                </a:solidFill>
                <a:latin typeface="+mj-lt"/>
              </a:rPr>
              <a:t>398.168,00 EUR, 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projekti provedeni u cijelosti	</a:t>
            </a:r>
          </a:p>
          <a:p>
            <a:pPr marL="342900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2022. - 6 projekata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, ukupna vrijednost </a:t>
            </a:r>
            <a:r>
              <a:rPr lang="hr-HR" sz="2400" b="1" dirty="0">
                <a:solidFill>
                  <a:srgbClr val="19496A"/>
                </a:solidFill>
                <a:latin typeface="+mj-lt"/>
              </a:rPr>
              <a:t>391.716,22 EUR, 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projekti provedeni u cijelosti. </a:t>
            </a:r>
          </a:p>
          <a:p>
            <a:pPr marL="342900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2023. - 11 projekata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, ukupna vrijednost </a:t>
            </a:r>
            <a:r>
              <a:rPr lang="hr-HR" sz="2400" b="1" dirty="0">
                <a:solidFill>
                  <a:srgbClr val="19496A"/>
                </a:solidFill>
                <a:latin typeface="+mj-lt"/>
              </a:rPr>
              <a:t>698.242,87 EUR, 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ugovori sklopljeni u prosincu 2023.</a:t>
            </a:r>
          </a:p>
          <a:p>
            <a:pPr marL="342900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400" b="1" dirty="0">
                <a:solidFill>
                  <a:srgbClr val="19496A"/>
                </a:solidFill>
                <a:latin typeface="+mj-lt"/>
              </a:rPr>
              <a:t>2024. 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rgbClr val="19496A"/>
                </a:solidFill>
                <a:uLnTx/>
                <a:uFillTx/>
                <a:latin typeface="+mj-lt"/>
                <a:ea typeface="+mn-ea"/>
                <a:cs typeface="+mn-cs"/>
              </a:rPr>
              <a:t>-</a:t>
            </a:r>
            <a:r>
              <a:rPr lang="hr-HR" sz="2400" b="1" dirty="0">
                <a:solidFill>
                  <a:srgbClr val="19496A"/>
                </a:solidFill>
                <a:latin typeface="+mj-lt"/>
              </a:rPr>
              <a:t> 10 projekata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, ukupna vrijednost 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srgbClr val="19496A"/>
                </a:solidFill>
                <a:uLnTx/>
                <a:uFillTx/>
                <a:latin typeface="+mj-lt"/>
                <a:ea typeface="+mn-ea"/>
                <a:cs typeface="+mn-cs"/>
              </a:rPr>
              <a:t>835.674,15 EUR, </a:t>
            </a:r>
            <a:r>
              <a:rPr kumimoji="0" lang="hr-HR" sz="2400" b="0" i="0" u="none" strike="noStrike" kern="1200" cap="none" spc="0" normalizeH="0" baseline="0" noProof="0" dirty="0">
                <a:ln>
                  <a:noFill/>
                </a:ln>
                <a:solidFill>
                  <a:srgbClr val="19496A"/>
                </a:solidFill>
                <a:uLnTx/>
                <a:uFillTx/>
                <a:latin typeface="+mj-lt"/>
                <a:ea typeface="+mn-ea"/>
                <a:cs typeface="+mn-cs"/>
              </a:rPr>
              <a:t>ugovori sklopljeni u ožujku 2025.</a:t>
            </a:r>
            <a:r>
              <a:rPr lang="hr-HR" sz="2400" dirty="0">
                <a:solidFill>
                  <a:srgbClr val="19496A"/>
                </a:solidFill>
                <a:latin typeface="+mj-lt"/>
              </a:rPr>
              <a:t> </a:t>
            </a:r>
          </a:p>
          <a:p>
            <a:pPr>
              <a:lnSpc>
                <a:spcPct val="150000"/>
              </a:lnSpc>
            </a:pPr>
            <a:endParaRPr lang="hr-HR" sz="2400" dirty="0">
              <a:solidFill>
                <a:srgbClr val="19496A"/>
              </a:solidFill>
            </a:endParaRPr>
          </a:p>
          <a:p>
            <a:pPr>
              <a:lnSpc>
                <a:spcPct val="150000"/>
              </a:lnSpc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97083" y="4583717"/>
            <a:ext cx="2222629" cy="231082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0221E1-EA9D-4F93-B133-49ED23C94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848" y="3631397"/>
            <a:ext cx="4268756" cy="2845143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3EA7A9-863A-96B8-58CB-5BC7ACCE1C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758" y="5239321"/>
            <a:ext cx="1508178" cy="15680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133192-13EE-445F-A2BC-F88AA69AA5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1172" y="3631397"/>
            <a:ext cx="4340350" cy="2895251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3583" y="3226603"/>
            <a:ext cx="1508178" cy="156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282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65952" y="1062467"/>
            <a:ext cx="8214131" cy="6913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200" b="1" u="sng" dirty="0">
                <a:solidFill>
                  <a:srgbClr val="19496A"/>
                </a:solidFill>
                <a:latin typeface="+mj-lt"/>
              </a:rPr>
              <a:t>FINANCIJE JP 2024</a:t>
            </a:r>
          </a:p>
          <a:p>
            <a:pPr marL="800100" lvl="1" indent="-342900">
              <a:buBlip>
                <a:blip r:embed="rId2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850.000,00 EUR 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– ukupna predviđena sredstva </a:t>
            </a:r>
          </a:p>
          <a:p>
            <a:pPr marL="800100" lvl="1" indent="-342900">
              <a:buBlip>
                <a:blip r:embed="rId2"/>
              </a:buBlip>
            </a:pPr>
            <a:r>
              <a:rPr lang="pl-PL" sz="2200" b="1" dirty="0">
                <a:solidFill>
                  <a:srgbClr val="19496A"/>
                </a:solidFill>
                <a:latin typeface="+mj-lt"/>
              </a:rPr>
              <a:t>76.661,88 EUR </a:t>
            </a:r>
            <a:r>
              <a:rPr lang="pl-PL" sz="2200" dirty="0">
                <a:solidFill>
                  <a:srgbClr val="19496A"/>
                </a:solidFill>
                <a:latin typeface="+mj-lt"/>
              </a:rPr>
              <a:t>– najmanji iznos dodijeljen po projektu </a:t>
            </a:r>
          </a:p>
          <a:p>
            <a:pPr marL="800100" lvl="1" indent="-342900">
              <a:buBlip>
                <a:blip r:embed="rId2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85.000 EUR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 – najveći iznos dodijeljen po projektu </a:t>
            </a:r>
            <a:endParaRPr lang="hr-HR" sz="22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2"/>
              </a:buBlip>
            </a:pPr>
            <a:r>
              <a:rPr lang="hr-HR" sz="2200" b="1" u="sng" dirty="0">
                <a:solidFill>
                  <a:srgbClr val="19496A"/>
                </a:solidFill>
                <a:latin typeface="+mj-lt"/>
              </a:rPr>
              <a:t>CILJNE DRŽAVE</a:t>
            </a:r>
          </a:p>
          <a:p>
            <a:pPr marL="800100" lvl="1" indent="-342900">
              <a:buBlip>
                <a:blip r:embed="rId2"/>
              </a:buBlip>
            </a:pPr>
            <a:r>
              <a:rPr lang="hr-HR" sz="2200" dirty="0">
                <a:solidFill>
                  <a:srgbClr val="19496A"/>
                </a:solidFill>
                <a:latin typeface="+mj-lt"/>
              </a:rPr>
              <a:t>zemlje </a:t>
            </a:r>
            <a:r>
              <a:rPr lang="hr-HR" sz="2200" b="1" dirty="0">
                <a:solidFill>
                  <a:srgbClr val="19496A"/>
                </a:solidFill>
                <a:latin typeface="+mj-lt"/>
              </a:rPr>
              <a:t>primateljice službene razvojne pomoći 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sukladno pravilima Odbora za razvojnu pomoć Organizacije za gospodarsku suradnju i razvoj </a:t>
            </a:r>
            <a:r>
              <a:rPr lang="hr-HR" sz="2200" dirty="0">
                <a:solidFill>
                  <a:srgbClr val="19496A"/>
                </a:solidFill>
                <a:latin typeface="+mj-lt"/>
                <a:hlinkClick r:id="rId3"/>
              </a:rPr>
              <a:t>(OECD- DAC)</a:t>
            </a:r>
            <a:endParaRPr lang="hr-HR" sz="22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200" b="1" u="sng" dirty="0">
                <a:solidFill>
                  <a:srgbClr val="19496A"/>
                </a:solidFill>
                <a:latin typeface="+mj-lt"/>
              </a:rPr>
              <a:t>OBJAVA JP 2025</a:t>
            </a:r>
          </a:p>
          <a:p>
            <a:pPr marL="800100" lvl="1" indent="-342900">
              <a:lnSpc>
                <a:spcPct val="150000"/>
              </a:lnSpc>
              <a:buBlip>
                <a:blip r:embed="rId2"/>
              </a:buBlip>
            </a:pPr>
            <a:r>
              <a:rPr lang="hr-HR" sz="2200" b="1" dirty="0">
                <a:solidFill>
                  <a:srgbClr val="19496A"/>
                </a:solidFill>
                <a:latin typeface="+mj-lt"/>
              </a:rPr>
              <a:t>listopad 2025. godine</a:t>
            </a:r>
          </a:p>
          <a:p>
            <a:pPr marL="800100" lvl="1" indent="-342900">
              <a:buBlip>
                <a:blip r:embed="rId2"/>
              </a:buBlip>
            </a:pPr>
            <a:r>
              <a:rPr lang="hr-HR" sz="2200" dirty="0">
                <a:solidFill>
                  <a:srgbClr val="19496A"/>
                </a:solidFill>
                <a:latin typeface="+mj-lt"/>
              </a:rPr>
              <a:t>Tekst </a:t>
            </a:r>
            <a:r>
              <a:rPr lang="hr-HR" sz="2200" b="1" dirty="0">
                <a:solidFill>
                  <a:srgbClr val="19496A"/>
                </a:solidFill>
                <a:latin typeface="+mj-lt"/>
              </a:rPr>
              <a:t>Javnog poziva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, </a:t>
            </a:r>
            <a:r>
              <a:rPr lang="hr-HR" sz="2200" b="1" dirty="0">
                <a:solidFill>
                  <a:srgbClr val="19496A"/>
                </a:solidFill>
                <a:latin typeface="+mj-lt"/>
              </a:rPr>
              <a:t>upute za prijavitelje 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i </a:t>
            </a:r>
            <a:r>
              <a:rPr lang="hr-HR" sz="2200" b="1" dirty="0">
                <a:solidFill>
                  <a:srgbClr val="19496A"/>
                </a:solidFill>
                <a:latin typeface="+mj-lt"/>
              </a:rPr>
              <a:t>natječajna dokumentacija 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bit će objavljeni na internetskim stranicama </a:t>
            </a:r>
            <a:r>
              <a:rPr lang="hr-HR" sz="2200" b="1" dirty="0">
                <a:solidFill>
                  <a:srgbClr val="19496A"/>
                </a:solidFill>
                <a:latin typeface="+mj-lt"/>
                <a:hlinkClick r:id="rId4"/>
              </a:rPr>
              <a:t>Ministarstva vanjskih i europskih poslova </a:t>
            </a:r>
            <a:r>
              <a:rPr lang="hr-HR" sz="2200" dirty="0">
                <a:solidFill>
                  <a:srgbClr val="19496A"/>
                </a:solidFill>
                <a:latin typeface="+mj-lt"/>
              </a:rPr>
              <a:t>i na stranicama </a:t>
            </a:r>
            <a:r>
              <a:rPr lang="hr-HR" sz="2200" b="1" dirty="0">
                <a:solidFill>
                  <a:srgbClr val="19496A"/>
                </a:solidFill>
                <a:latin typeface="+mj-lt"/>
                <a:hlinkClick r:id="rId5"/>
              </a:rPr>
              <a:t>Ureda za udruge Vlade RH</a:t>
            </a:r>
            <a:r>
              <a:rPr lang="hr-HR" sz="2000" dirty="0">
                <a:solidFill>
                  <a:srgbClr val="19496A"/>
                </a:solidFill>
              </a:rPr>
              <a:t/>
            </a:r>
            <a:br>
              <a:rPr lang="hr-HR" sz="2000" dirty="0">
                <a:solidFill>
                  <a:srgbClr val="19496A"/>
                </a:solidFill>
              </a:rPr>
            </a:br>
            <a:endParaRPr lang="hr-HR" sz="2000" dirty="0">
              <a:solidFill>
                <a:srgbClr val="19496A"/>
              </a:solidFill>
            </a:endParaRPr>
          </a:p>
          <a:p>
            <a:pPr marL="800100" lvl="1" indent="-342900">
              <a:lnSpc>
                <a:spcPct val="150000"/>
              </a:lnSpc>
              <a:buBlip>
                <a:blip r:embed="rId2"/>
              </a:buBlip>
            </a:pPr>
            <a:endParaRPr lang="hr-HR" sz="2000" b="1" dirty="0">
              <a:solidFill>
                <a:srgbClr val="19496A"/>
              </a:solidFill>
            </a:endParaRPr>
          </a:p>
          <a:p>
            <a:pPr marL="342900" indent="-342900">
              <a:buBlip>
                <a:blip r:embed="rId2"/>
              </a:buBlip>
            </a:pPr>
            <a:endParaRPr lang="hr-HR" sz="2000" dirty="0">
              <a:solidFill>
                <a:srgbClr val="19496A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5836" y="2311814"/>
            <a:ext cx="2041743" cy="231082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6" name="Graphic 5" descr="Cursor">
            <a:extLst>
              <a:ext uri="{FF2B5EF4-FFF2-40B4-BE49-F238E27FC236}">
                <a16:creationId xmlns:a16="http://schemas.microsoft.com/office/drawing/2014/main" id="{C159AFB8-C2DD-4A9E-92BC-1C7FF363EA37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193372" y="3838626"/>
            <a:ext cx="458342" cy="4583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4A45EC4-6C7B-45AB-8FB7-1441FB30E23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052" y="1001762"/>
            <a:ext cx="3498460" cy="18694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54FBAC-4679-4020-A1D3-3D86E3C157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69028" y="3838626"/>
            <a:ext cx="3739412" cy="2493253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19401" y="278456"/>
            <a:ext cx="1508178" cy="1568023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3EA7A9-863A-96B8-58CB-5BC7ACCE1C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37475" y="3616966"/>
            <a:ext cx="1508178" cy="156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23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91271" y="4617112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454513" y="1105287"/>
            <a:ext cx="11282974" cy="46474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400" b="1" dirty="0">
                <a:solidFill>
                  <a:srgbClr val="19496A"/>
                </a:solidFill>
                <a:latin typeface="+mj-lt"/>
              </a:rPr>
              <a:t>TEMATSKI CILJEVI</a:t>
            </a:r>
          </a:p>
          <a:p>
            <a:endParaRPr lang="hr-HR" sz="2400" b="1" dirty="0">
              <a:solidFill>
                <a:srgbClr val="1949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jačanje institucija, partnerskih vladinih i nevladinih organizacija, posebno na području institucionalnog razvoja, vladavine prava, suzbijanja korupcije, reformskih procesa, EU integracija;</a:t>
            </a:r>
          </a:p>
          <a:p>
            <a:endParaRPr lang="hr-HR" sz="20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zelena tranzicija i digitalizacija, zaštita okoliša, jačanje malog i srednjeg poduzetništva;</a:t>
            </a:r>
          </a:p>
          <a:p>
            <a:pPr marL="342900" indent="-342900">
              <a:buBlip>
                <a:blip r:embed="rId4"/>
              </a:buBlip>
            </a:pPr>
            <a:endParaRPr lang="hr-HR" sz="20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zaštita i osnaživanje žena, djece i mladih;</a:t>
            </a:r>
          </a:p>
          <a:p>
            <a:pPr marL="342900" indent="-342900">
              <a:buBlip>
                <a:blip r:embed="rId4"/>
              </a:buBlip>
            </a:pPr>
            <a:endParaRPr lang="hr-HR" sz="20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prijenos iskustava iz poslijeratne obnove i demokratske tranzicije, potpora žrtvama oružanih sukoba; </a:t>
            </a:r>
          </a:p>
          <a:p>
            <a:pPr marL="342900" indent="-342900">
              <a:buBlip>
                <a:blip r:embed="rId4"/>
              </a:buBlip>
            </a:pPr>
            <a:endParaRPr lang="hr-HR" sz="2000" b="1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jačanje poveznice humanitarno-razvojno-mirovnog djelovanja.</a:t>
            </a:r>
          </a:p>
          <a:p>
            <a:endParaRPr lang="hr-HR" sz="2400" dirty="0">
              <a:solidFill>
                <a:srgbClr val="19496A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371" y="4668548"/>
            <a:ext cx="2222629" cy="231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99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81849" y="4006098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454513" y="1073258"/>
            <a:ext cx="10546279" cy="22159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400" b="1" dirty="0">
                <a:solidFill>
                  <a:srgbClr val="19496A"/>
                </a:solidFill>
                <a:latin typeface="+mj-lt"/>
              </a:rPr>
              <a:t>SEKTORSKI PRIORITETI</a:t>
            </a:r>
          </a:p>
          <a:p>
            <a:pPr marL="342900" indent="-342900">
              <a:lnSpc>
                <a:spcPct val="150000"/>
              </a:lnSpc>
              <a:buBlip>
                <a:blip r:embed="rId5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Dostojanstvo svake ljudske osobe </a:t>
            </a:r>
          </a:p>
          <a:p>
            <a:pPr marL="342900" indent="-342900">
              <a:lnSpc>
                <a:spcPct val="150000"/>
              </a:lnSpc>
              <a:buBlip>
                <a:blip r:embed="rId5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Odgovoran gospodarski razvoj</a:t>
            </a:r>
          </a:p>
          <a:p>
            <a:pPr marL="342900" indent="-342900">
              <a:lnSpc>
                <a:spcPct val="150000"/>
              </a:lnSpc>
              <a:buBlip>
                <a:blip r:embed="rId5"/>
              </a:buBlip>
            </a:pPr>
            <a:r>
              <a:rPr lang="hr-HR" sz="2000" b="1" dirty="0">
                <a:solidFill>
                  <a:srgbClr val="19496A"/>
                </a:solidFill>
                <a:latin typeface="+mj-lt"/>
              </a:rPr>
              <a:t>Mir, sigurnost i razvoj demokratskih institucija</a:t>
            </a:r>
            <a:endParaRPr lang="hr-HR" sz="2400" b="1" dirty="0">
              <a:solidFill>
                <a:srgbClr val="19496A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8134" y="4579162"/>
            <a:ext cx="2222629" cy="23108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F3D9BA-23F6-4AEA-9190-122DBEDC765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7" y="3668083"/>
            <a:ext cx="1508178" cy="2681521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134F8A1-38DE-4A56-AD8B-3079DCCB83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470424"/>
              </p:ext>
            </p:extLst>
          </p:nvPr>
        </p:nvGraphicFramePr>
        <p:xfrm>
          <a:off x="2826589" y="3698312"/>
          <a:ext cx="1804984" cy="255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Acrobat Document" r:id="rId7" imgW="5676567" imgH="8020037" progId="Acrobat.Document.DC">
                  <p:embed/>
                </p:oleObj>
              </mc:Choice>
              <mc:Fallback>
                <p:oleObj name="Acrobat Document" r:id="rId7" imgW="5676567" imgH="8020037" progId="Acrobat.Document.DC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134F8A1-38DE-4A56-AD8B-3079DCCB83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6589" y="3698312"/>
                        <a:ext cx="1804984" cy="255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9F871E21-E167-4B93-915D-9E924DD8055A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232" y="3668082"/>
            <a:ext cx="3006575" cy="14686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809B1DA-5686-4ABA-A1B4-F4EDC7C73A0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232" y="5307107"/>
            <a:ext cx="1998943" cy="9094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D5CEE33-31CF-4A34-A746-43AA5EBA816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971" y="5650902"/>
            <a:ext cx="665726" cy="267680"/>
          </a:xfrm>
          <a:prstGeom prst="rect">
            <a:avLst/>
          </a:prstGeom>
        </p:spPr>
      </p:pic>
      <p:pic>
        <p:nvPicPr>
          <p:cNvPr id="18" name="Slika 4">
            <a:extLst>
              <a:ext uri="{FF2B5EF4-FFF2-40B4-BE49-F238E27FC236}">
                <a16:creationId xmlns:a16="http://schemas.microsoft.com/office/drawing/2014/main" id="{111612BC-C487-40FB-B584-8893512B24A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89860" y="220045"/>
            <a:ext cx="820649" cy="85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90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97037" y="3590776"/>
            <a:ext cx="2222629" cy="231082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41811" y="113847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541175" y="897859"/>
            <a:ext cx="11143438" cy="31085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hr-HR" sz="2400" b="1" dirty="0">
                <a:solidFill>
                  <a:srgbClr val="19496A"/>
                </a:solidFill>
                <a:latin typeface="+mj-lt"/>
              </a:rPr>
              <a:t>POSEBNI CILJEVI</a:t>
            </a:r>
          </a:p>
          <a:p>
            <a:endParaRPr lang="hr-HR" sz="2400" b="1" dirty="0">
              <a:solidFill>
                <a:srgbClr val="1949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dirty="0">
                <a:solidFill>
                  <a:srgbClr val="19496A"/>
                </a:solidFill>
                <a:latin typeface="+mj-lt"/>
              </a:rPr>
              <a:t>osnažiti kapacitete i umrežavanje nacionalnih organizacija civilnog društva u području međunarodne razvojne suradnje; </a:t>
            </a:r>
          </a:p>
          <a:p>
            <a:endParaRPr lang="hr-HR" sz="2000" dirty="0">
              <a:solidFill>
                <a:srgbClr val="19496A"/>
              </a:solidFill>
              <a:latin typeface="+mj-lt"/>
            </a:endParaRPr>
          </a:p>
          <a:p>
            <a:pPr marL="342900" indent="-342900">
              <a:buBlip>
                <a:blip r:embed="rId4"/>
              </a:buBlip>
            </a:pPr>
            <a:r>
              <a:rPr lang="hr-HR" sz="2000" dirty="0">
                <a:solidFill>
                  <a:srgbClr val="19496A"/>
                </a:solidFill>
                <a:latin typeface="+mj-lt"/>
              </a:rPr>
              <a:t>doprinijeti promicanju prioriteta i vidljivosti Republike Hrvatske na području međunarodne razvojne suradnje.</a:t>
            </a:r>
          </a:p>
          <a:p>
            <a:endParaRPr lang="hr-HR" sz="2400" dirty="0">
              <a:solidFill>
                <a:srgbClr val="19496A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8" name="Slika 4">
            <a:extLst>
              <a:ext uri="{FF2B5EF4-FFF2-40B4-BE49-F238E27FC236}">
                <a16:creationId xmlns:a16="http://schemas.microsoft.com/office/drawing/2014/main" id="{45B76718-F073-4CA3-9197-12D62770E5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92673" y="3050595"/>
            <a:ext cx="1508178" cy="15680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70E02E-AF51-46E4-98A8-2AEE5684A1F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211" y="4089106"/>
            <a:ext cx="3447201" cy="22984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2EBBE9-E24E-48F2-80A0-683B78DB8E5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54" y="3424022"/>
            <a:ext cx="2222629" cy="29635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D46B47-8633-4BEB-A75E-242546D0E58B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66" y="3440090"/>
            <a:ext cx="2222629" cy="2963504"/>
          </a:xfrm>
          <a:prstGeom prst="rect">
            <a:avLst/>
          </a:prstGeom>
        </p:spPr>
      </p:pic>
      <p:pic>
        <p:nvPicPr>
          <p:cNvPr id="19" name="Slika 4">
            <a:extLst>
              <a:ext uri="{FF2B5EF4-FFF2-40B4-BE49-F238E27FC236}">
                <a16:creationId xmlns:a16="http://schemas.microsoft.com/office/drawing/2014/main" id="{E9DEB76B-B882-4BA0-A2F4-AC66823338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376874"/>
            <a:ext cx="1508178" cy="156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lika 8">
            <a:extLst>
              <a:ext uri="{FF2B5EF4-FFF2-40B4-BE49-F238E27FC236}">
                <a16:creationId xmlns:a16="http://schemas.microsoft.com/office/drawing/2014/main" id="{43C77E2C-E318-4886-B04A-3E5DB66C62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49178" y="2377415"/>
            <a:ext cx="2222629" cy="2310824"/>
          </a:xfrm>
          <a:prstGeom prst="rect">
            <a:avLst/>
          </a:prstGeom>
        </p:spPr>
      </p:pic>
      <p:pic>
        <p:nvPicPr>
          <p:cNvPr id="17" name="Picture 5">
            <a:extLst>
              <a:ext uri="{FF2B5EF4-FFF2-40B4-BE49-F238E27FC236}">
                <a16:creationId xmlns:a16="http://schemas.microsoft.com/office/drawing/2014/main" id="{116F3A0D-3A0E-4179-AAEA-030DF28C8B8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" y="278456"/>
            <a:ext cx="1555346" cy="354220"/>
          </a:xfrm>
          <a:prstGeom prst="rect">
            <a:avLst/>
          </a:prstGeom>
        </p:spPr>
      </p:pic>
      <p:pic>
        <p:nvPicPr>
          <p:cNvPr id="14" name="Slika 4">
            <a:extLst>
              <a:ext uri="{FF2B5EF4-FFF2-40B4-BE49-F238E27FC236}">
                <a16:creationId xmlns:a16="http://schemas.microsoft.com/office/drawing/2014/main" id="{1E469A9C-B95B-4F7A-BC14-6597B49B37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8377" y="2332498"/>
            <a:ext cx="1508178" cy="1568023"/>
          </a:xfrm>
          <a:prstGeom prst="rect">
            <a:avLst/>
          </a:prstGeom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D94B5C-BC0C-C303-1EF4-3612830EABD9}"/>
              </a:ext>
            </a:extLst>
          </p:cNvPr>
          <p:cNvSpPr txBox="1"/>
          <p:nvPr/>
        </p:nvSpPr>
        <p:spPr>
          <a:xfrm>
            <a:off x="427838" y="889539"/>
            <a:ext cx="11143438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sv-SE" sz="2400" b="1" dirty="0">
                <a:solidFill>
                  <a:srgbClr val="19496A"/>
                </a:solidFill>
                <a:latin typeface="+mj-lt"/>
              </a:rPr>
              <a:t>KRITERIJ ODABIRA ZA KVALITATIVNU PROCJENU PROJEKTNOG PRIJEDLOGA</a:t>
            </a:r>
            <a:endParaRPr lang="hr-HR" sz="2400" b="1" dirty="0">
              <a:solidFill>
                <a:srgbClr val="1949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r-HR" sz="2400" dirty="0">
              <a:solidFill>
                <a:srgbClr val="19496A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hr-HR" sz="2400" dirty="0">
              <a:solidFill>
                <a:srgbClr val="19496A"/>
              </a:solidFill>
            </a:endParaRPr>
          </a:p>
        </p:txBody>
      </p:sp>
      <p:pic>
        <p:nvPicPr>
          <p:cNvPr id="18" name="Slika 4">
            <a:extLst>
              <a:ext uri="{FF2B5EF4-FFF2-40B4-BE49-F238E27FC236}">
                <a16:creationId xmlns:a16="http://schemas.microsoft.com/office/drawing/2014/main" id="{45B76718-F073-4CA3-9197-12D62770E5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92673" y="3050595"/>
            <a:ext cx="1508178" cy="1568023"/>
          </a:xfrm>
          <a:prstGeom prst="rect">
            <a:avLst/>
          </a:prstGeom>
        </p:spPr>
      </p:pic>
      <p:pic>
        <p:nvPicPr>
          <p:cNvPr id="19" name="Slika 4">
            <a:extLst>
              <a:ext uri="{FF2B5EF4-FFF2-40B4-BE49-F238E27FC236}">
                <a16:creationId xmlns:a16="http://schemas.microsoft.com/office/drawing/2014/main" id="{E9DEB76B-B882-4BA0-A2F4-AC66823338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8377" y="120213"/>
            <a:ext cx="1508178" cy="156802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DB55ED-1EF3-44FF-AC73-DCF8B87F9A95}"/>
              </a:ext>
            </a:extLst>
          </p:cNvPr>
          <p:cNvSpPr txBox="1"/>
          <p:nvPr/>
        </p:nvSpPr>
        <p:spPr>
          <a:xfrm>
            <a:off x="427838" y="-9315074"/>
            <a:ext cx="1145936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KRITERIJ ODABIRA ZA KVALITATIVNU PROCJENU PROJEKTNOG PRIJEDLOGA	Bodovi</a:t>
            </a:r>
          </a:p>
          <a:p>
            <a:r>
              <a:rPr lang="hr-HR" dirty="0"/>
              <a:t>A. Operativni kapaciteti prijavitelja i dosadašnje iskustvo</a:t>
            </a:r>
          </a:p>
          <a:p>
            <a:r>
              <a:rPr lang="hr-HR" dirty="0"/>
              <a:t>A.1 Prijavitelj raspolaže s kvalificiranim kadrom te organizacijskim kapacitetima (ljudski resursi, stručnost tima i tehnička opremljenost) za uspješno provođenje aktivnosti.</a:t>
            </a:r>
          </a:p>
          <a:p>
            <a:r>
              <a:rPr lang="hr-HR" dirty="0"/>
              <a:t>Komentar </a:t>
            </a:r>
            <a:r>
              <a:rPr lang="hr-HR" dirty="0" err="1"/>
              <a:t>evaluatora</a:t>
            </a:r>
            <a:r>
              <a:rPr lang="hr-HR" dirty="0"/>
              <a:t>:</a:t>
            </a:r>
          </a:p>
          <a:p>
            <a:endParaRPr lang="hr-HR" dirty="0"/>
          </a:p>
          <a:p>
            <a:r>
              <a:rPr lang="hr-HR" dirty="0"/>
              <a:t>	1-5</a:t>
            </a:r>
          </a:p>
          <a:p>
            <a:r>
              <a:rPr lang="hr-HR" dirty="0"/>
              <a:t>A.2 Prijavitelj posjeduje iskustvo u provedbi projekata istog ili sličnog područja.</a:t>
            </a:r>
          </a:p>
          <a:p>
            <a:r>
              <a:rPr lang="hr-HR" dirty="0"/>
              <a:t>Komentar </a:t>
            </a:r>
            <a:r>
              <a:rPr lang="hr-HR" dirty="0" err="1"/>
              <a:t>evaluatora</a:t>
            </a:r>
            <a:r>
              <a:rPr lang="hr-HR" dirty="0"/>
              <a:t>:</a:t>
            </a:r>
          </a:p>
          <a:p>
            <a:endParaRPr lang="hr-HR" dirty="0"/>
          </a:p>
          <a:p>
            <a:r>
              <a:rPr lang="hr-HR" dirty="0"/>
              <a:t>	1-5</a:t>
            </a:r>
          </a:p>
          <a:p>
            <a:r>
              <a:rPr lang="hr-HR" dirty="0"/>
              <a:t>A.3 Prijavitelj je postigao mjerljive rezultate u prijašnjim projektima.</a:t>
            </a:r>
          </a:p>
          <a:p>
            <a:r>
              <a:rPr lang="hr-HR" dirty="0"/>
              <a:t>Komentar </a:t>
            </a:r>
            <a:r>
              <a:rPr lang="hr-HR" dirty="0" err="1"/>
              <a:t>evaluatora</a:t>
            </a:r>
            <a:r>
              <a:rPr lang="hr-HR" dirty="0"/>
              <a:t>:</a:t>
            </a:r>
          </a:p>
          <a:p>
            <a:endParaRPr lang="hr-HR" dirty="0"/>
          </a:p>
          <a:p>
            <a:r>
              <a:rPr lang="hr-HR" dirty="0"/>
              <a:t>	1-5</a:t>
            </a:r>
          </a:p>
          <a:p>
            <a:r>
              <a:rPr lang="hr-HR" dirty="0"/>
              <a:t>Ukupan broj bodova (maksimalan broj bodova 15)	</a:t>
            </a:r>
          </a:p>
          <a:p>
            <a:r>
              <a:rPr lang="hr-HR" dirty="0"/>
              <a:t>B. Kvaliteta i relevantnost projektnog prijedloga</a:t>
            </a:r>
          </a:p>
          <a:p>
            <a:r>
              <a:rPr lang="hr-HR" dirty="0"/>
              <a:t>B.1 Projekt je jasno usklađen s najmanje jednim od sektorskih prioriteta Javnog poziva.</a:t>
            </a:r>
          </a:p>
          <a:p>
            <a:r>
              <a:rPr lang="hr-HR" dirty="0"/>
              <a:t>Komentar </a:t>
            </a:r>
            <a:r>
              <a:rPr lang="hr-HR" dirty="0" err="1"/>
              <a:t>evaluatora</a:t>
            </a:r>
            <a:r>
              <a:rPr lang="hr-HR" dirty="0"/>
              <a:t>:</a:t>
            </a:r>
          </a:p>
          <a:p>
            <a:endParaRPr lang="hr-HR" dirty="0"/>
          </a:p>
          <a:p>
            <a:r>
              <a:rPr lang="hr-HR" dirty="0"/>
              <a:t>	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676621-477E-4181-9111-44F7B8CB8774}"/>
              </a:ext>
            </a:extLst>
          </p:cNvPr>
          <p:cNvSpPr txBox="1"/>
          <p:nvPr/>
        </p:nvSpPr>
        <p:spPr>
          <a:xfrm>
            <a:off x="427838" y="1577405"/>
            <a:ext cx="107079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000" b="1" u="sng" dirty="0">
                <a:solidFill>
                  <a:srgbClr val="19496A"/>
                </a:solidFill>
                <a:latin typeface="+mj-lt"/>
              </a:rPr>
              <a:t>A. Operativni kapaciteti prijavitelja i dosadašnje iskustvo</a:t>
            </a:r>
          </a:p>
          <a:p>
            <a:endParaRPr lang="hr-HR" sz="2000" dirty="0">
              <a:solidFill>
                <a:srgbClr val="19496A"/>
              </a:solidFill>
              <a:latin typeface="+mj-lt"/>
            </a:endParaRP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A.1 Prijavitelj raspolaže s kvalificiranim kadrom te organizacijskim kapacitetima (ljudski resursi, stručnost tima i tehnička opremljenost) za uspješno provođenje aktivnosti.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A.2 Prijavitelj posjeduje iskustvo u provedbi projekata istog ili sličnog područja.</a:t>
            </a:r>
          </a:p>
          <a:p>
            <a:r>
              <a:rPr lang="nl-NL" sz="2000" dirty="0">
                <a:solidFill>
                  <a:srgbClr val="19496A"/>
                </a:solidFill>
                <a:latin typeface="+mj-lt"/>
              </a:rPr>
              <a:t>A.3 Prijavitelj je postigao mjerljive rezultate u prijašnjim projektima.</a:t>
            </a:r>
            <a:endParaRPr lang="hr-HR" sz="2000" dirty="0">
              <a:solidFill>
                <a:srgbClr val="19496A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168DE8-A3B5-4A31-94D9-D7F30956EF6C}"/>
              </a:ext>
            </a:extLst>
          </p:cNvPr>
          <p:cNvSpPr txBox="1"/>
          <p:nvPr/>
        </p:nvSpPr>
        <p:spPr>
          <a:xfrm>
            <a:off x="427838" y="3945438"/>
            <a:ext cx="1090432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sz="2000" b="1" u="sng" dirty="0">
                <a:solidFill>
                  <a:srgbClr val="19496A"/>
                </a:solidFill>
                <a:latin typeface="+mj-lt"/>
              </a:rPr>
              <a:t>B. Kvaliteta i relevantnost projektnog prijedloga</a:t>
            </a:r>
            <a:endParaRPr lang="hr-HR" sz="2000" b="1" u="sng" dirty="0">
              <a:solidFill>
                <a:srgbClr val="19496A"/>
              </a:solidFill>
              <a:latin typeface="+mj-lt"/>
            </a:endParaRPr>
          </a:p>
          <a:p>
            <a:endParaRPr lang="hr-HR" sz="2000" dirty="0">
              <a:solidFill>
                <a:srgbClr val="19496A"/>
              </a:solidFill>
              <a:latin typeface="+mj-lt"/>
            </a:endParaRPr>
          </a:p>
          <a:p>
            <a:r>
              <a:rPr lang="pl-PL" sz="2000" dirty="0">
                <a:solidFill>
                  <a:srgbClr val="19496A"/>
                </a:solidFill>
                <a:latin typeface="+mj-lt"/>
              </a:rPr>
              <a:t>B.1 Projekt je jasno usklađen s najmanje jednim od sektorskih prioriteta Javnog poziva.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B.2 Projekt ostvaruje barem jedan posebni cilj Javnog poziva.</a:t>
            </a:r>
          </a:p>
          <a:p>
            <a:r>
              <a:rPr lang="hr-HR" sz="2000" dirty="0">
                <a:solidFill>
                  <a:srgbClr val="19496A"/>
                </a:solidFill>
                <a:latin typeface="+mj-lt"/>
              </a:rPr>
              <a:t>B.3 Projekt je detaljno obrazložen, predložene aktivnosti sukladne su tematskim ciljevima Javnog poziva (jasne, opravdane, razumljive i provedive) te su realno postavljene.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54597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868</Words>
  <Application>Microsoft Office PowerPoint</Application>
  <PresentationFormat>Widescreen</PresentationFormat>
  <Paragraphs>120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 Petković</dc:creator>
  <cp:lastModifiedBy>Dubravka Klarić</cp:lastModifiedBy>
  <cp:revision>31</cp:revision>
  <dcterms:created xsi:type="dcterms:W3CDTF">2024-03-25T10:26:42Z</dcterms:created>
  <dcterms:modified xsi:type="dcterms:W3CDTF">2025-04-23T09:44:10Z</dcterms:modified>
</cp:coreProperties>
</file>